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315" r:id="rId4"/>
    <p:sldId id="292" r:id="rId5"/>
    <p:sldId id="318" r:id="rId6"/>
    <p:sldId id="319" r:id="rId7"/>
    <p:sldId id="320" r:id="rId8"/>
    <p:sldId id="321" r:id="rId9"/>
    <p:sldId id="322" r:id="rId10"/>
    <p:sldId id="316" r:id="rId11"/>
    <p:sldId id="323" r:id="rId12"/>
    <p:sldId id="325" r:id="rId13"/>
    <p:sldId id="326" r:id="rId14"/>
    <p:sldId id="330" r:id="rId15"/>
    <p:sldId id="329" r:id="rId16"/>
    <p:sldId id="331" r:id="rId17"/>
    <p:sldId id="317" r:id="rId18"/>
    <p:sldId id="324" r:id="rId19"/>
    <p:sldId id="327" r:id="rId20"/>
    <p:sldId id="328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1478" autoAdjust="0"/>
  </p:normalViewPr>
  <p:slideViewPr>
    <p:cSldViewPr snapToGrid="0" snapToObjects="1">
      <p:cViewPr varScale="1">
        <p:scale>
          <a:sx n="79" d="100"/>
          <a:sy n="79" d="100"/>
        </p:scale>
        <p:origin x="87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12/11/2022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594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Left: global superposition; right: superposition-free (lDDT)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892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8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18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46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Evoformer; structure module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503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9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814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42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9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998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926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87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  <a:p>
            <a:r>
              <a:rPr lang="en-US" altLang="zh-CN" sz="1200" dirty="0"/>
              <a:t>SARS-CoV-2 Spike binder</a:t>
            </a:r>
          </a:p>
          <a:p>
            <a:r>
              <a:rPr lang="en-US" altLang="zh-CN" sz="1200" dirty="0"/>
              <a:t>conditional sampling under combinations of user-specified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70C0"/>
                </a:solidFill>
              </a:rPr>
              <a:t>slow inference: </a:t>
            </a:r>
            <a:r>
              <a:rPr lang="en-US" altLang="zh-CN" dirty="0"/>
              <a:t>An inherent problem for diffusion models; also due to the complex model architecture to handle protein structures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5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our best knowledge </a:t>
            </a:r>
            <a:r>
              <a:rPr lang="zh-CN" altLang="en-US" sz="1200" dirty="0"/>
              <a:t>目前尚未运用在蛋白质生成领域</a:t>
            </a:r>
            <a:endParaRPr lang="en-US" altLang="zh-CN" sz="1200" dirty="0"/>
          </a:p>
          <a:p>
            <a:r>
              <a:rPr lang="en-US" altLang="zh-CN" sz="1200" dirty="0"/>
              <a:t>Probability flow ODEs: see [Song et al., 2020]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124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Diffusion ODE: semi-linear ODE structure</a:t>
            </a:r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DPM-Solver</a:t>
            </a:r>
            <a:r>
              <a:rPr lang="zh-CN" altLang="en-US" sz="1200" dirty="0"/>
              <a:t>为例，</a:t>
            </a:r>
            <a:r>
              <a:rPr lang="en-US" altLang="zh-CN" sz="1200" dirty="0"/>
              <a:t>DPM-Solver++</a:t>
            </a:r>
            <a:r>
              <a:rPr lang="zh-CN" altLang="en-US" sz="1200" dirty="0"/>
              <a:t>的算法是完全类似的，只是</a:t>
            </a:r>
            <a:r>
              <a:rPr lang="en-US" altLang="zh-CN" dirty="0"/>
              <a:t>solve diffusion ODEs of x_\theta rather than \epsilon_\theta in DPM-Solver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1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12/11/2022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12/11/2022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12/11/2022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12/11/2022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12/11/2022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12/11/2022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12/11/2022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7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06683"/>
            <a:ext cx="911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Accelerated Diffusion Models for </a:t>
            </a: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Protein Structure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Wang 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43660"/>
            <a:ext cx="3213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076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C7B425-0BBC-4983-B48B-F4F32C6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41" y="3429000"/>
            <a:ext cx="4863518" cy="287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Evaluation Metric of Sample Quality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Mariani</a:t>
            </a:r>
            <a:r>
              <a:rPr lang="en-US" altLang="zh-CN" sz="1000" dirty="0"/>
              <a:t>, V., </a:t>
            </a:r>
            <a:r>
              <a:rPr lang="en-US" altLang="zh-CN" sz="1000" dirty="0" err="1"/>
              <a:t>Biasini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Barbato</a:t>
            </a:r>
            <a:r>
              <a:rPr lang="en-US" altLang="zh-CN" sz="1000" dirty="0"/>
              <a:t>, A., &amp; </a:t>
            </a:r>
            <a:r>
              <a:rPr lang="en-US" altLang="zh-CN" sz="1000" dirty="0" err="1"/>
              <a:t>Schwede</a:t>
            </a:r>
            <a:r>
              <a:rPr lang="en-US" altLang="zh-CN" sz="1000" dirty="0"/>
              <a:t>, T. (2013). lDDT: a local superposition-free score for comparing protein structures and models using distance difference tests. </a:t>
            </a:r>
            <a:r>
              <a:rPr lang="en-US" altLang="zh-CN" sz="1000" i="1" dirty="0"/>
              <a:t>Bioinformatics</a:t>
            </a:r>
            <a:r>
              <a:rPr lang="en-US" altLang="zh-CN" sz="1000" dirty="0"/>
              <a:t>, 29(21), 2722-2728.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 quality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Image/text generation: </a:t>
            </a:r>
            <a:r>
              <a:rPr lang="en-US" altLang="zh-CN" dirty="0"/>
              <a:t>perplexity,</a:t>
            </a:r>
            <a:r>
              <a:rPr lang="zh-CN" altLang="en-US" dirty="0"/>
              <a:t> </a:t>
            </a:r>
            <a:r>
              <a:rPr lang="en-US" altLang="zh-CN" dirty="0"/>
              <a:t>FID, inception score 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Quality assessment of generated protein structures? </a:t>
            </a:r>
            <a:r>
              <a:rPr lang="zh-CN" altLang="en-US" dirty="0"/>
              <a:t>→ </a:t>
            </a:r>
            <a:r>
              <a:rPr lang="en-US" altLang="zh-CN" dirty="0"/>
              <a:t>structure generation of </a:t>
            </a:r>
            <a:r>
              <a:rPr lang="en-US" altLang="zh-CN" b="1" dirty="0">
                <a:solidFill>
                  <a:srgbClr val="0070C0"/>
                </a:solidFill>
              </a:rPr>
              <a:t>given amino acid sequence </a:t>
            </a:r>
            <a:r>
              <a:rPr lang="en-US" altLang="zh-CN" dirty="0"/>
              <a:t>(whose </a:t>
            </a:r>
            <a:r>
              <a:rPr lang="en-US" altLang="zh-CN" b="1" dirty="0">
                <a:solidFill>
                  <a:srgbClr val="0070C0"/>
                </a:solidFill>
              </a:rPr>
              <a:t>ground-truth</a:t>
            </a:r>
            <a:r>
              <a:rPr lang="en-US" altLang="zh-CN" dirty="0"/>
              <a:t> structure is known)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Evaluation metrics: </a:t>
            </a:r>
            <a:r>
              <a:rPr lang="en-US" altLang="zh-CN" sz="2000" b="1" dirty="0">
                <a:solidFill>
                  <a:srgbClr val="FF0000"/>
                </a:solidFill>
              </a:rPr>
              <a:t>lDDT </a:t>
            </a:r>
            <a:r>
              <a:rPr lang="en-US" altLang="zh-CN" sz="2000" dirty="0"/>
              <a:t>(</a:t>
            </a:r>
            <a:r>
              <a:rPr lang="en-US" altLang="zh-CN" b="1" dirty="0"/>
              <a:t>l</a:t>
            </a:r>
            <a:r>
              <a:rPr lang="en-US" altLang="zh-CN" dirty="0"/>
              <a:t>ocal </a:t>
            </a:r>
            <a:r>
              <a:rPr lang="en-US" altLang="zh-CN" b="1" dirty="0"/>
              <a:t>D</a:t>
            </a:r>
            <a:r>
              <a:rPr lang="en-US" altLang="zh-CN" dirty="0"/>
              <a:t>istance </a:t>
            </a:r>
            <a:r>
              <a:rPr lang="en-US" altLang="zh-CN" b="1" dirty="0"/>
              <a:t>D</a:t>
            </a:r>
            <a:r>
              <a:rPr lang="en-US" altLang="zh-CN" dirty="0"/>
              <a:t>ifference </a:t>
            </a:r>
            <a:r>
              <a:rPr lang="en-US" altLang="zh-CN" b="1" dirty="0"/>
              <a:t>T</a:t>
            </a:r>
            <a:r>
              <a:rPr lang="en-US" altLang="zh-CN" dirty="0"/>
              <a:t>est</a:t>
            </a:r>
            <a:r>
              <a:rPr lang="en-US" altLang="zh-CN" sz="20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lDDT measures how well the environment in a reference structure is </a:t>
            </a:r>
            <a:r>
              <a:rPr lang="en-US" altLang="zh-CN" b="1" dirty="0">
                <a:solidFill>
                  <a:srgbClr val="0070C0"/>
                </a:solidFill>
              </a:rPr>
              <a:t>reproduced</a:t>
            </a:r>
            <a:r>
              <a:rPr lang="en-US" altLang="zh-CN" dirty="0"/>
              <a:t> in a protein model (fraction of reproduced atom pairs, </a:t>
            </a:r>
            <a:r>
              <a:rPr lang="zh-CN" altLang="en-US" dirty="0"/>
              <a:t>↑</a:t>
            </a:r>
            <a:r>
              <a:rPr lang="en-US" altLang="zh-CN" dirty="0"/>
              <a:t>)</a:t>
            </a: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Superposition-free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Representation of Protein Structures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Representation of an amino acid in a protein complex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Amino acid type: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Cα atom coordinate: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Orientation: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D84DC0-9625-43E9-BCBE-6920047843EE}"/>
              </a:ext>
            </a:extLst>
          </p:cNvPr>
          <p:cNvSpPr/>
          <p:nvPr/>
        </p:nvSpPr>
        <p:spPr>
          <a:xfrm>
            <a:off x="383025" y="6244401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https://en.wikipedia.org/wiki/Amino_acid</a:t>
            </a:r>
          </a:p>
        </p:txBody>
      </p:sp>
      <p:pic>
        <p:nvPicPr>
          <p:cNvPr id="4" name="图片 3" descr="\documentclass{article}&#10;\usepackage{amsmath}&#10;\pagestyle{empty}&#10;\begin{document}&#10;&#10;$s_i\in\{\mathsf{ACDEFGHIKLMNPQRSTVWY}\}$&#10;&#10;&#10;\end{document}" title="IguanaTex Bitmap Display">
            <a:extLst>
              <a:ext uri="{FF2B5EF4-FFF2-40B4-BE49-F238E27FC236}">
                <a16:creationId xmlns:a16="http://schemas.microsoft.com/office/drawing/2014/main" id="{92AC47CA-B2A4-4277-8BE7-473AE188C7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98979" y="1645056"/>
            <a:ext cx="3658971" cy="229029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pagestyle{empty}&#10;\begin{document}&#10;&#10;$$&#10;\begin{aligned}&#10;\boldsymbol{x}_{i} \in \mathbb{R}^3&#10;\end{aligned}&#10;$$&#10;\end{document}" title="IguanaTex Bitmap Display">
            <a:extLst>
              <a:ext uri="{FF2B5EF4-FFF2-40B4-BE49-F238E27FC236}">
                <a16:creationId xmlns:a16="http://schemas.microsoft.com/office/drawing/2014/main" id="{1D4086C5-E402-49BF-90EE-4B989071C4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52846" y="1906900"/>
            <a:ext cx="741943" cy="234513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O}_i\in{\rm SO}(3)$&#10;&#10;&#10;\end{document}" title="IguanaTex Bitmap Display">
            <a:extLst>
              <a:ext uri="{FF2B5EF4-FFF2-40B4-BE49-F238E27FC236}">
                <a16:creationId xmlns:a16="http://schemas.microsoft.com/office/drawing/2014/main" id="{B2BC91DC-1DA9-49D7-95BE-ED9A442860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0217" y="2197525"/>
            <a:ext cx="1113600" cy="2290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5A2FD8-62B5-41B0-9C77-D18569D35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758" y="3760205"/>
            <a:ext cx="2052443" cy="17398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2B35728-7418-4938-A0C9-06AC4CEBE0C8}"/>
              </a:ext>
            </a:extLst>
          </p:cNvPr>
          <p:cNvSpPr/>
          <p:nvPr/>
        </p:nvSpPr>
        <p:spPr>
          <a:xfrm>
            <a:off x="6276357" y="3390873"/>
            <a:ext cx="12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Orientation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67934B-E5DF-4A91-91AD-474A3DD07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494" y="2662095"/>
            <a:ext cx="4111497" cy="34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Cα coordinates</a:t>
            </a:r>
          </a:p>
        </p:txBody>
      </p:sp>
    </p:spTree>
    <p:extLst>
      <p:ext uri="{BB962C8B-B14F-4D97-AF65-F5344CB8AC3E}">
        <p14:creationId xmlns:p14="http://schemas.microsoft.com/office/powerpoint/2010/main" val="238875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amino acid orientations</a:t>
            </a:r>
          </a:p>
        </p:txBody>
      </p:sp>
    </p:spTree>
    <p:extLst>
      <p:ext uri="{BB962C8B-B14F-4D97-AF65-F5344CB8AC3E}">
        <p14:creationId xmlns:p14="http://schemas.microsoft.com/office/powerpoint/2010/main" val="382773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5C155-AC87-4D78-88F0-223B208E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" y="2701265"/>
            <a:ext cx="7932244" cy="26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998D9-612B-4C41-9E92-2B60243C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21" y="2216490"/>
            <a:ext cx="7045359" cy="1892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80001-C304-4070-87E7-0AD965D13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7"/>
          <a:stretch/>
        </p:blipFill>
        <p:spPr>
          <a:xfrm>
            <a:off x="2790051" y="4162222"/>
            <a:ext cx="3563899" cy="21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4300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Mariani</a:t>
            </a:r>
            <a:r>
              <a:rPr lang="en-US" altLang="zh-CN" sz="1000" dirty="0"/>
              <a:t>, V., </a:t>
            </a:r>
            <a:r>
              <a:rPr lang="en-US" altLang="zh-CN" sz="1000" dirty="0" err="1"/>
              <a:t>Biasini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Barbato</a:t>
            </a:r>
            <a:r>
              <a:rPr lang="en-US" altLang="zh-CN" sz="1000" dirty="0"/>
              <a:t>, A., &amp; </a:t>
            </a:r>
            <a:r>
              <a:rPr lang="en-US" altLang="zh-CN" sz="1000" dirty="0" err="1"/>
              <a:t>Schwede</a:t>
            </a:r>
            <a:r>
              <a:rPr lang="en-US" altLang="zh-CN" sz="1000" dirty="0"/>
              <a:t>, T. (2013). lDDT: a local superposition-free score for comparing protein structures and models using distance difference tests. </a:t>
            </a:r>
            <a:r>
              <a:rPr lang="en-US" altLang="zh-CN" sz="1000" i="1" dirty="0"/>
              <a:t>Bioinformatics</a:t>
            </a:r>
            <a:r>
              <a:rPr lang="en-US" altLang="zh-CN" sz="1000" dirty="0"/>
              <a:t>, 29(21), 2722-2728.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1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Comparison of Various Acceleration Methods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NimbusRomNo9L-Medi"/>
                <a:cs typeface="Calibri" panose="020F0502020204030204" pitchFamily="34" charset="0"/>
              </a:rPr>
              <a:t>Conclusion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8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5052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2084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98289"/>
            <a:ext cx="8377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Nelson, D. L., </a:t>
            </a:r>
            <a:r>
              <a:rPr lang="en-US" altLang="zh-CN" sz="1000" dirty="0" err="1"/>
              <a:t>Lehninger</a:t>
            </a:r>
            <a:r>
              <a:rPr lang="en-US" altLang="zh-CN" sz="1000" dirty="0"/>
              <a:t>, A. L., &amp; Cox, M. M. (2008). </a:t>
            </a:r>
            <a:r>
              <a:rPr lang="en-US" altLang="zh-CN" sz="1000" i="1" dirty="0" err="1"/>
              <a:t>Lehninger</a:t>
            </a:r>
            <a:r>
              <a:rPr lang="en-US" altLang="zh-CN" sz="1000" i="1" dirty="0"/>
              <a:t> principles of biochemistry</a:t>
            </a:r>
            <a:r>
              <a:rPr lang="en-US" altLang="zh-CN" sz="1000" dirty="0"/>
              <a:t>. Macmillan.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Proteins: workhorse molecules of life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Protein functions: antibodies, enzymes, messengers…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4 levels </a:t>
            </a:r>
            <a:r>
              <a:rPr lang="en-US" altLang="zh-CN" dirty="0">
                <a:solidFill>
                  <a:prstClr val="black"/>
                </a:solidFill>
              </a:rPr>
              <a:t>of structure in proteins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FBB86B-36FD-4426-BDE3-5DB8D671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60" y="2309953"/>
            <a:ext cx="6864081" cy="34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6021F3-EE55-440A-B6C8-C44E7E25D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"/>
          <a:stretch/>
        </p:blipFill>
        <p:spPr>
          <a:xfrm>
            <a:off x="651239" y="4325297"/>
            <a:ext cx="7841520" cy="1991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91098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Huang, P. S., </a:t>
            </a:r>
            <a:r>
              <a:rPr lang="en-US" altLang="zh-CN" sz="1000" dirty="0" err="1"/>
              <a:t>Boyken</a:t>
            </a:r>
            <a:r>
              <a:rPr lang="en-US" altLang="zh-CN" sz="1000" dirty="0"/>
              <a:t>, S. E., &amp; Baker, D. (2016). The coming of age of de novo protein design.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537</a:t>
            </a:r>
            <a:r>
              <a:rPr lang="en-US" altLang="zh-CN" sz="1000" dirty="0"/>
              <a:t>(7620), 320-327.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Generating novel protein structures for </a:t>
            </a:r>
            <a:r>
              <a:rPr lang="en-US" altLang="zh-CN" b="1" dirty="0">
                <a:solidFill>
                  <a:srgbClr val="0070C0"/>
                </a:solidFill>
              </a:rPr>
              <a:t>antibody design </a:t>
            </a:r>
            <a:r>
              <a:rPr lang="en-US" altLang="zh-CN" dirty="0">
                <a:solidFill>
                  <a:prstClr val="black"/>
                </a:solidFill>
              </a:rPr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Challenge of computational </a:t>
            </a:r>
            <a:r>
              <a:rPr lang="en-US" altLang="zh-CN" i="1" dirty="0"/>
              <a:t>de novo </a:t>
            </a:r>
            <a:r>
              <a:rPr lang="en-US" altLang="zh-CN" dirty="0"/>
              <a:t>protein 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84FDE-BF97-4B7F-A814-63E9880A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50" y="1895190"/>
            <a:ext cx="3125900" cy="1725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862E7-5F23-429B-B4FC-5BFA7EC4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895190"/>
            <a:ext cx="3787376" cy="172552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BBBF7F-EE4C-4302-8B33-D1F2BB29CA20}"/>
              </a:ext>
            </a:extLst>
          </p:cNvPr>
          <p:cNvSpPr txBox="1"/>
          <p:nvPr/>
        </p:nvSpPr>
        <p:spPr>
          <a:xfrm>
            <a:off x="1079770" y="4053536"/>
            <a:ext cx="718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en-US" altLang="zh-CN" sz="1600" dirty="0"/>
              <a:t>☑ AlphaFold2                              ☑ Rosetta </a:t>
            </a:r>
            <a:r>
              <a:rPr lang="en-US" altLang="zh-CN" sz="1600" dirty="0" err="1"/>
              <a:t>fixbb</a:t>
            </a:r>
            <a:r>
              <a:rPr lang="en-US" altLang="zh-CN" sz="1600" dirty="0"/>
              <a:t>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33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Ho, J., Jain, A., &amp; </a:t>
            </a:r>
            <a:r>
              <a:rPr lang="en-US" altLang="zh-CN" sz="1000" dirty="0" err="1"/>
              <a:t>Abbeel</a:t>
            </a:r>
            <a:r>
              <a:rPr lang="en-US" altLang="zh-CN" sz="1000" dirty="0"/>
              <a:t>, P. (2020). Denoising diffusion probabilistic models. </a:t>
            </a:r>
            <a:r>
              <a:rPr lang="en-US" altLang="zh-CN" sz="1000" i="1" dirty="0"/>
              <a:t>Advances in Neural Information Processing Systems, 33</a:t>
            </a:r>
            <a:r>
              <a:rPr lang="en-US" altLang="zh-CN" sz="1000" dirty="0"/>
              <a:t>, 6840-6851.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1D4F9-AFAE-4C7C-924F-9A1C601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64" y="1653498"/>
            <a:ext cx="7054072" cy="1310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CF773-8BF4-400A-BA1A-77CBEE5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9" y="3534462"/>
            <a:ext cx="8101743" cy="21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765350C-9A7A-4455-BCFD-B21841AB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48" y="3709712"/>
            <a:ext cx="2447726" cy="244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https://www.bakerlab.org/2022/11/30/diffusion-model-for-protein-design/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63290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Existing problem: </a:t>
            </a:r>
            <a:r>
              <a:rPr lang="en-US" altLang="zh-CN" sz="2000" b="1" dirty="0">
                <a:solidFill>
                  <a:srgbClr val="0070C0"/>
                </a:solidFill>
              </a:rPr>
              <a:t>slow inference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Project aim: apply feasible </a:t>
            </a:r>
            <a:r>
              <a:rPr lang="en-US" altLang="zh-CN" sz="2000" b="1" dirty="0">
                <a:solidFill>
                  <a:srgbClr val="FF0000"/>
                </a:solidFill>
              </a:rPr>
              <a:t>accelerated sampling </a:t>
            </a:r>
            <a:r>
              <a:rPr lang="en-US" altLang="zh-CN" sz="2000" dirty="0">
                <a:solidFill>
                  <a:prstClr val="black"/>
                </a:solidFill>
              </a:rPr>
              <a:t>methods to </a:t>
            </a:r>
            <a:r>
              <a:rPr lang="en-US" altLang="zh-CN" sz="2000" b="1" dirty="0">
                <a:solidFill>
                  <a:srgbClr val="0070C0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Improved efficiency of antibody design and 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Provide convenience for model refinement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C8A800-66E2-43A5-92AD-19001BC92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46" y="1267584"/>
            <a:ext cx="2447725" cy="2447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C37EE3-8E03-4EB3-964E-42906AE1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85"/>
          <a:stretch/>
        </p:blipFill>
        <p:spPr>
          <a:xfrm>
            <a:off x="449517" y="1700114"/>
            <a:ext cx="5797236" cy="2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Training-based: knowledge distillation, self-adaptive noise scheduling, Sample trajectory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Training-free: DDIM, Dynamic </a:t>
            </a:r>
            <a:r>
              <a:rPr lang="en-US" altLang="zh-CN" dirty="0" err="1">
                <a:solidFill>
                  <a:prstClr val="black"/>
                </a:solidFill>
              </a:rPr>
              <a:t>stepsize</a:t>
            </a:r>
            <a:r>
              <a:rPr lang="en-US" altLang="zh-CN" dirty="0">
                <a:solidFill>
                  <a:prstClr val="black"/>
                </a:solidFill>
              </a:rPr>
              <a:t> SDE solver, Analytic-DPM, </a:t>
            </a:r>
            <a:r>
              <a:rPr lang="en-US" altLang="zh-CN" b="1" dirty="0">
                <a:solidFill>
                  <a:srgbClr val="0070C0"/>
                </a:solidFill>
              </a:rPr>
              <a:t>DPM-Solver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(both used in Stable-Diffusion)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Essence: fast ODE solver for the </a:t>
            </a:r>
            <a:r>
              <a:rPr lang="en-US" altLang="zh-CN" b="1" dirty="0">
                <a:solidFill>
                  <a:srgbClr val="0070C0"/>
                </a:solidFill>
              </a:rPr>
              <a:t>probability flow 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or equivalent the </a:t>
            </a:r>
            <a:r>
              <a:rPr lang="en-US" altLang="zh-CN" b="1" dirty="0">
                <a:solidFill>
                  <a:srgbClr val="0070C0"/>
                </a:solidFill>
              </a:rPr>
              <a:t>diffusion ODE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in which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1" name="图片 10" descr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 title="IguanaTex Bitmap Display">
            <a:extLst>
              <a:ext uri="{FF2B5EF4-FFF2-40B4-BE49-F238E27FC236}">
                <a16:creationId xmlns:a16="http://schemas.microsoft.com/office/drawing/2014/main" id="{86F4C8D4-9121-4380-888E-9C437DF381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2096" y="3397160"/>
            <a:ext cx="5619809" cy="522667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 title="IguanaTex Bitmap Display">
            <a:extLst>
              <a:ext uri="{FF2B5EF4-FFF2-40B4-BE49-F238E27FC236}">
                <a16:creationId xmlns:a16="http://schemas.microsoft.com/office/drawing/2014/main" id="{EF7E3CE3-5FA5-4B68-B88C-6514D188D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4667" y="4354337"/>
            <a:ext cx="6634667" cy="594286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 title="IguanaTex Bitmap Display">
            <a:extLst>
              <a:ext uri="{FF2B5EF4-FFF2-40B4-BE49-F238E27FC236}">
                <a16:creationId xmlns:a16="http://schemas.microsoft.com/office/drawing/2014/main" id="{EA66D806-7373-41C3-9276-50DB41668B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7486" y="5291434"/>
            <a:ext cx="4309028" cy="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Decouple linear parts and nonlinear parts of the diffusion ODE by </a:t>
            </a:r>
            <a:r>
              <a:rPr lang="en-US" altLang="zh-CN" b="1" dirty="0">
                <a:solidFill>
                  <a:srgbClr val="0070C0"/>
                </a:solidFill>
              </a:rPr>
              <a:t>variation of constants </a:t>
            </a:r>
            <a:r>
              <a:rPr lang="en-US" altLang="zh-CN" dirty="0">
                <a:solidFill>
                  <a:prstClr val="black"/>
                </a:solidFill>
              </a:rPr>
              <a:t>formula to formulate the exact solution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Rewrite the solution by </a:t>
            </a:r>
            <a:r>
              <a:rPr lang="en-US" altLang="zh-CN" b="1" dirty="0">
                <a:solidFill>
                  <a:srgbClr val="0070C0"/>
                </a:solidFill>
              </a:rPr>
              <a:t>change-of-variable</a:t>
            </a:r>
            <a:r>
              <a:rPr lang="en-US" altLang="zh-CN" dirty="0">
                <a:solidFill>
                  <a:prstClr val="black"/>
                </a:solidFill>
              </a:rPr>
              <a:t> for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Apply (</a:t>
            </a:r>
            <a:r>
              <a:rPr lang="en-US" altLang="zh-CN" i="1" dirty="0">
                <a:solidFill>
                  <a:prstClr val="black"/>
                </a:solidFill>
              </a:rPr>
              <a:t>k</a:t>
            </a:r>
            <a:r>
              <a:rPr lang="en-US" altLang="zh-CN" dirty="0">
                <a:solidFill>
                  <a:prstClr val="black"/>
                </a:solidFill>
              </a:rPr>
              <a:t>-1)-</a:t>
            </a:r>
            <a:r>
              <a:rPr lang="en-US" altLang="zh-CN" dirty="0" err="1">
                <a:solidFill>
                  <a:prstClr val="black"/>
                </a:solidFill>
              </a:rPr>
              <a:t>th</a:t>
            </a:r>
            <a:r>
              <a:rPr lang="en-US" altLang="zh-CN" dirty="0">
                <a:solidFill>
                  <a:prstClr val="black"/>
                </a:solidFill>
              </a:rPr>
              <a:t> order Taylor expansion to the NN term and compute the integral </a:t>
            </a:r>
            <a:r>
              <a:rPr lang="en-US" altLang="zh-CN" b="1" dirty="0">
                <a:solidFill>
                  <a:srgbClr val="0070C0"/>
                </a:solidFill>
              </a:rPr>
              <a:t>analytically</a:t>
            </a:r>
            <a:r>
              <a:rPr lang="en-US" altLang="zh-CN" dirty="0">
                <a:solidFill>
                  <a:prstClr val="black"/>
                </a:solidFill>
              </a:rPr>
              <a:t> using integration-by-parts to obtain </a:t>
            </a:r>
            <a:r>
              <a:rPr lang="en-US" altLang="zh-CN" b="1" dirty="0">
                <a:solidFill>
                  <a:srgbClr val="FF0000"/>
                </a:solidFill>
              </a:rPr>
              <a:t>DPM-Solver-</a:t>
            </a:r>
            <a:r>
              <a:rPr lang="en-US" altLang="zh-CN" b="1" i="1" dirty="0">
                <a:solidFill>
                  <a:srgbClr val="FF0000"/>
                </a:solidFill>
              </a:rPr>
              <a:t>k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 descr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 title="IguanaTex Bitmap Display">
            <a:extLst>
              <a:ext uri="{FF2B5EF4-FFF2-40B4-BE49-F238E27FC236}">
                <a16:creationId xmlns:a16="http://schemas.microsoft.com/office/drawing/2014/main" id="{B721968A-B2D1-41B4-A0D2-AB0B5A5119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80686" y="2540000"/>
            <a:ext cx="5182628" cy="562286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\lambda_t:=\log{(\alpha_t/\sigma_t)}$&#10;&#10;&#10;&#10;\end{document}" title="IguanaTex Bitmap Display">
            <a:extLst>
              <a:ext uri="{FF2B5EF4-FFF2-40B4-BE49-F238E27FC236}">
                <a16:creationId xmlns:a16="http://schemas.microsoft.com/office/drawing/2014/main" id="{EC4036F1-4ADC-4F2B-B5A7-770A163CB3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68025" y="3199971"/>
            <a:ext cx="1604571" cy="229029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 title="IguanaTex Bitmap Display">
            <a:extLst>
              <a:ext uri="{FF2B5EF4-FFF2-40B4-BE49-F238E27FC236}">
                <a16:creationId xmlns:a16="http://schemas.microsoft.com/office/drawing/2014/main" id="{342A79E6-B3B0-4470-95FC-C5C3FD0012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79544" y="3457429"/>
            <a:ext cx="3584913" cy="596572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 title="IguanaTex Bitmap Display">
            <a:extLst>
              <a:ext uri="{FF2B5EF4-FFF2-40B4-BE49-F238E27FC236}">
                <a16:creationId xmlns:a16="http://schemas.microsoft.com/office/drawing/2014/main" id="{881BDB8C-E6C0-48D3-A52C-D7AD26B42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6230" y="4766635"/>
            <a:ext cx="7471541" cy="10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3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2765.654"/>
  <p:tag name="LATEXADDIN" val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/>
  <p:tag name="IGUANATEXSIZE" val="20"/>
  <p:tag name="IGUANATEXCURSOR" val="11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8.9238"/>
  <p:tag name="LATEXADDIN" val="\documentclass{article}&#10;\usepackage{amsmath}&#10;\pagestyle{empty}&#10;\begin{document}&#10;&#10;$\boldsymbol{O}_i\in{\rm SO}(3)$&#10;&#10;&#10;\end{document}"/>
  <p:tag name="IGUANATEXSIZE" val="18"/>
  <p:tag name="IGUANATEXCURSOR" val="11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265.092"/>
  <p:tag name="LATEXADDIN" val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/>
  <p:tag name="IGUANATEXSIZE" val="20"/>
  <p:tag name="IGUANATEXCURSOR" val="34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356.205"/>
  <p:tag name="LATEXADDIN" val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/>
  <p:tag name="IGUANATEXSIZE" val="18"/>
  <p:tag name="IGUANATEXCURSOR" val="2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33.896"/>
  <p:tag name="LATEXADDIN" val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/>
  <p:tag name="IGUANATEXSIZE" val="18"/>
  <p:tag name="IGUANATEXCURSOR" val="29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7.3903"/>
  <p:tag name="LATEXADDIN" val="\documentclass{article}&#10;\usepackage{amsmath}&#10;\pagestyle{empty}&#10;\begin{document}&#10;&#10;$\lambda_t:=\log{(\alpha_t/\sigma_t)}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960.255"/>
  <p:tag name="LATEXADDIN" val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/>
  <p:tag name="IGUANATEXSIZE" val="18"/>
  <p:tag name="IGUANATEXCURSOR" val="21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.9276"/>
  <p:tag name="ORIGINALWIDTH" val="4085.489"/>
  <p:tag name="LATEXADDIN" val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/>
  <p:tag name="IGUANATEXSIZE" val="18"/>
  <p:tag name="IGUANATEXCURSOR" val="45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00.75"/>
  <p:tag name="LATEXADDIN" val="\documentclass{article}&#10;\usepackage{amsmath}&#10;\pagestyle{empty}&#10;\begin{document}&#10;&#10;$s_i\in\{\mathsf{ACDEFGHIKLMNPQRSTVWY}\}$&#10;&#10;&#10;\end{document}"/>
  <p:tag name="IGUANATEXSIZE" val="18"/>
  <p:tag name="IGUANATEXCURSOR" val="9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05.6993"/>
  <p:tag name="LATEXADDIN" val="\documentclass{article}&#10;\usepackage{amsmath}&#10;\usepackage{amsfonts}&#10;\pagestyle{empty}&#10;\begin{document}&#10;&#10;$$&#10;\begin{aligned}&#10;\boldsymbol{x}_{i} \in \mathbb{R}^3&#10;\end{aligned}&#10;$$&#10;\end{document}"/>
  <p:tag name="IGUANATEXSIZE" val="18"/>
  <p:tag name="IGUANATEXCURSOR" val="6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5254</TotalTime>
  <Words>1538</Words>
  <Application>Microsoft Office PowerPoint</Application>
  <PresentationFormat>全屏显示(4:3)</PresentationFormat>
  <Paragraphs>290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NimbusRomNo9L-Medi</vt:lpstr>
      <vt:lpstr>等线</vt:lpstr>
      <vt:lpstr>等线 Light</vt:lpstr>
      <vt:lpstr>Arial</vt:lpstr>
      <vt:lpstr>Calibri</vt:lpstr>
      <vt:lpstr>Calibri Light</vt:lpstr>
      <vt:lpstr>Office Theme</vt:lpstr>
      <vt:lpstr>PowerPoint 演示文稿</vt:lpstr>
      <vt:lpstr>Outline</vt:lpstr>
      <vt:lpstr>Outline</vt:lpstr>
      <vt:lpstr>De novo Protein Design </vt:lpstr>
      <vt:lpstr>De novo Protein Design </vt:lpstr>
      <vt:lpstr>Diffusion-based Protein Structure Generation </vt:lpstr>
      <vt:lpstr>Diffusion-based Protein Structure Generation </vt:lpstr>
      <vt:lpstr>Accelerated Sampling for Diffusion Models </vt:lpstr>
      <vt:lpstr>Accelerated Sampling for Diffusion Models </vt:lpstr>
      <vt:lpstr>Outline</vt:lpstr>
      <vt:lpstr>Evaluation Metric of Sample Quality</vt:lpstr>
      <vt:lpstr>Representation of Protein Structures</vt:lpstr>
      <vt:lpstr>Algorithm Sketch</vt:lpstr>
      <vt:lpstr>Algorithm Sketch</vt:lpstr>
      <vt:lpstr>Algorithm Sketch</vt:lpstr>
      <vt:lpstr>Algorithm Sketch</vt:lpstr>
      <vt:lpstr>Outline</vt:lpstr>
      <vt:lpstr>Results and Analysis</vt:lpstr>
      <vt:lpstr>Comparison of Various Acceleration Methods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王宇哲</cp:lastModifiedBy>
  <cp:revision>558</cp:revision>
  <dcterms:created xsi:type="dcterms:W3CDTF">2021-03-14T02:43:05Z</dcterms:created>
  <dcterms:modified xsi:type="dcterms:W3CDTF">2022-12-11T18:36:53Z</dcterms:modified>
</cp:coreProperties>
</file>